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40"/>
  </p:notesMasterIdLst>
  <p:handoutMasterIdLst>
    <p:handoutMasterId r:id="rId41"/>
  </p:handoutMasterIdLst>
  <p:sldIdLst>
    <p:sldId id="257" r:id="rId2"/>
    <p:sldId id="285" r:id="rId3"/>
    <p:sldId id="286" r:id="rId4"/>
    <p:sldId id="267" r:id="rId5"/>
    <p:sldId id="290" r:id="rId6"/>
    <p:sldId id="293" r:id="rId7"/>
    <p:sldId id="292" r:id="rId8"/>
    <p:sldId id="334" r:id="rId9"/>
    <p:sldId id="289" r:id="rId10"/>
    <p:sldId id="300" r:id="rId11"/>
    <p:sldId id="298" r:id="rId12"/>
    <p:sldId id="299" r:id="rId13"/>
    <p:sldId id="296" r:id="rId14"/>
    <p:sldId id="302" r:id="rId15"/>
    <p:sldId id="303" r:id="rId16"/>
    <p:sldId id="317" r:id="rId17"/>
    <p:sldId id="330" r:id="rId18"/>
    <p:sldId id="344" r:id="rId19"/>
    <p:sldId id="345" r:id="rId20"/>
    <p:sldId id="342" r:id="rId21"/>
    <p:sldId id="305" r:id="rId22"/>
    <p:sldId id="310" r:id="rId23"/>
    <p:sldId id="311" r:id="rId24"/>
    <p:sldId id="313" r:id="rId25"/>
    <p:sldId id="314" r:id="rId26"/>
    <p:sldId id="315" r:id="rId27"/>
    <p:sldId id="262" r:id="rId28"/>
    <p:sldId id="329" r:id="rId29"/>
    <p:sldId id="341" r:id="rId30"/>
    <p:sldId id="348" r:id="rId31"/>
    <p:sldId id="347" r:id="rId32"/>
    <p:sldId id="322" r:id="rId33"/>
    <p:sldId id="349" r:id="rId34"/>
    <p:sldId id="350" r:id="rId35"/>
    <p:sldId id="346" r:id="rId36"/>
    <p:sldId id="337" r:id="rId37"/>
    <p:sldId id="284" r:id="rId38"/>
    <p:sldId id="335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336600"/>
    <a:srgbClr val="006600"/>
    <a:srgbClr val="FFFFFF"/>
    <a:srgbClr val="339933"/>
    <a:srgbClr val="33CC33"/>
    <a:srgbClr val="008000"/>
    <a:srgbClr val="00CC00"/>
    <a:srgbClr val="000000"/>
    <a:srgbClr val="0000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110" d="100"/>
          <a:sy n="110" d="100"/>
        </p:scale>
        <p:origin x="-408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82"/>
    </p:cViewPr>
  </p:sorterViewPr>
  <p:notesViewPr>
    <p:cSldViewPr>
      <p:cViewPr varScale="1">
        <p:scale>
          <a:sx n="82" d="100"/>
          <a:sy n="82" d="100"/>
        </p:scale>
        <p:origin x="-2004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BEEFB-71F9-49BD-9656-15A89EF5E1E9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D80E5-21B0-43C9-98A8-A21B4964D4E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8DDB7-5CB7-4557-B713-02548DDDCEB6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F07E0-2DBC-4CBB-8ECE-CBEEDAD9696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F581B2-138F-4293-AE20-21E43A27E746}" type="slidenum">
              <a:rPr lang="ru-RU" smtClean="0">
                <a:latin typeface="Arial" pitchFamily="34" charset="0"/>
              </a:rPr>
              <a:pPr/>
              <a:t>1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F07E0-2DBC-4CBB-8ECE-CBEEDAD96961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F07E0-2DBC-4CBB-8ECE-CBEEDAD96961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3A36B6-3C93-4E9F-9F27-F6FFCB875BB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3A36B6-3C93-4E9F-9F27-F6FFCB875BB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F07E0-2DBC-4CBB-8ECE-CBEEDAD96961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09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34DE06-1D88-4CBB-9523-2C3CE6C63A3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F581B2-138F-4293-AE20-21E43A27E746}" type="slidenum">
              <a:rPr lang="ru-RU" smtClean="0">
                <a:latin typeface="Arial" pitchFamily="34" charset="0"/>
              </a:rPr>
              <a:pPr/>
              <a:t>37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F07E0-2DBC-4CBB-8ECE-CBEEDAD96961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F07E0-2DBC-4CBB-8ECE-CBEEDAD96961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F07E0-2DBC-4CBB-8ECE-CBEEDAD96961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F07E0-2DBC-4CBB-8ECE-CBEEDAD96961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09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34DE06-1D88-4CBB-9523-2C3CE6C63A3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F07E0-2DBC-4CBB-8ECE-CBEEDAD96961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F07E0-2DBC-4CBB-8ECE-CBEEDAD96961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F07E0-2DBC-4CBB-8ECE-CBEEDAD96961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B4F1-582A-405C-8F93-8047CE1CB1BC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D9EB6-63A8-4681-A288-4E85A70393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B4F1-582A-405C-8F93-8047CE1CB1BC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D9EB6-63A8-4681-A288-4E85A70393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B4F1-582A-405C-8F93-8047CE1CB1BC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D9EB6-63A8-4681-A288-4E85A70393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B4F1-582A-405C-8F93-8047CE1CB1BC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D9EB6-63A8-4681-A288-4E85A70393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B4F1-582A-405C-8F93-8047CE1CB1BC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D9EB6-63A8-4681-A288-4E85A70393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B4F1-582A-405C-8F93-8047CE1CB1BC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D9EB6-63A8-4681-A288-4E85A70393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B4F1-582A-405C-8F93-8047CE1CB1BC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D9EB6-63A8-4681-A288-4E85A70393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B4F1-582A-405C-8F93-8047CE1CB1BC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D9EB6-63A8-4681-A288-4E85A70393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B4F1-582A-405C-8F93-8047CE1CB1BC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D9EB6-63A8-4681-A288-4E85A70393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B4F1-582A-405C-8F93-8047CE1CB1BC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D9EB6-63A8-4681-A288-4E85A70393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B4F1-582A-405C-8F93-8047CE1CB1BC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D9EB6-63A8-4681-A288-4E85A70393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287254"/>
            <a:ext cx="7869890" cy="488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DB4F1-582A-405C-8F93-8047CE1CB1BC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D9EB6-63A8-4681-A288-4E85A70393E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5459" y="163208"/>
            <a:ext cx="7869890" cy="9987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Rectangle 7"/>
          <p:cNvSpPr>
            <a:spLocks noGrp="1" noChangeArrowheads="1"/>
          </p:cNvSpPr>
          <p:nvPr>
            <p:ph type="title"/>
          </p:nvPr>
        </p:nvSpPr>
        <p:spPr>
          <a:xfrm>
            <a:off x="142844" y="1214422"/>
            <a:ext cx="8845708" cy="1643074"/>
          </a:xfrm>
          <a:solidFill>
            <a:srgbClr val="33CC33">
              <a:alpha val="32941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800" dirty="0" smtClean="0">
                <a:latin typeface="+mj-lt"/>
              </a:rPr>
              <a:t> </a:t>
            </a:r>
            <a:r>
              <a:rPr lang="ru-RU" sz="1800" dirty="0" smtClean="0">
                <a:latin typeface="+mj-lt"/>
              </a:rPr>
              <a:t/>
            </a:r>
            <a:br>
              <a:rPr lang="ru-RU" sz="1800" dirty="0" smtClean="0">
                <a:latin typeface="+mj-lt"/>
              </a:rPr>
            </a:br>
            <a:r>
              <a:rPr lang="ru-RU" sz="2200" b="1" dirty="0" smtClean="0">
                <a:solidFill>
                  <a:schemeClr val="tx1"/>
                </a:solidFill>
                <a:latin typeface="+mj-lt"/>
              </a:rPr>
              <a:t>Государственное бюджетное профессиональное образовательное учреждение</a:t>
            </a:r>
            <a:br>
              <a:rPr lang="ru-RU" sz="2200" b="1" dirty="0" smtClean="0">
                <a:solidFill>
                  <a:schemeClr val="tx1"/>
                </a:solidFill>
                <a:latin typeface="+mj-lt"/>
              </a:rPr>
            </a:br>
            <a:r>
              <a:rPr lang="ru-RU" sz="3100" b="1" dirty="0" smtClean="0">
                <a:solidFill>
                  <a:schemeClr val="tx1"/>
                </a:solidFill>
              </a:rPr>
              <a:t>       </a:t>
            </a:r>
            <a:r>
              <a:rPr lang="ru-RU" sz="31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3100" b="1" dirty="0" err="1" smtClean="0">
                <a:solidFill>
                  <a:schemeClr val="tx1"/>
                </a:solidFill>
                <a:latin typeface="+mj-lt"/>
              </a:rPr>
              <a:t>Лубянский</a:t>
            </a:r>
            <a:r>
              <a:rPr lang="ru-RU" sz="3100" b="1" dirty="0" smtClean="0">
                <a:solidFill>
                  <a:schemeClr val="tx1"/>
                </a:solidFill>
                <a:latin typeface="+mj-lt"/>
              </a:rPr>
              <a:t> лесотехнический колледж»</a:t>
            </a:r>
            <a:r>
              <a:rPr lang="ru-RU" sz="3600" b="1" dirty="0" smtClean="0">
                <a:solidFill>
                  <a:schemeClr val="tx1"/>
                </a:solidFill>
                <a:latin typeface="+mj-lt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+mj-lt"/>
              </a:rPr>
            </a:br>
            <a:endParaRPr lang="ru-RU" sz="2000" b="1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Рисунок 6" descr="C:\Documents and Settings\user123\Мои документы\Мои рисунки\техникум\PICT2854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 rot="374361">
            <a:off x="4813475" y="3758526"/>
            <a:ext cx="3929005" cy="2619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42844" y="285728"/>
            <a:ext cx="8786874" cy="369332"/>
          </a:xfrm>
          <a:prstGeom prst="rect">
            <a:avLst/>
          </a:prstGeom>
          <a:solidFill>
            <a:srgbClr val="33CC33">
              <a:alpha val="54118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МИНИСТЕРСТВО  ЛЕСНОГО  ХОЗЯЙСТВА   РЕСПУБЛИКИ ТАТАРСТАН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Documents and Settings\user123\Мои документы\Мои рисунки\техникум\PICT2854.JPG"/>
          <p:cNvPicPr/>
          <p:nvPr/>
        </p:nvPicPr>
        <p:blipFill>
          <a:blip r:embed="rId4"/>
          <a:stretch>
            <a:fillRect/>
          </a:stretch>
        </p:blipFill>
        <p:spPr bwMode="auto">
          <a:xfrm rot="21263191">
            <a:off x="247423" y="3769884"/>
            <a:ext cx="4170232" cy="2482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214678" y="6286520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Год основания - 1921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E:\100KM029\PICT0680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14810" y="3554015"/>
            <a:ext cx="4714876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b="1" dirty="0" smtClean="0">
                <a:solidFill>
                  <a:srgbClr val="006600"/>
                </a:solidFill>
              </a:rPr>
              <a:t>Кабинеты и лаборатории</a:t>
            </a:r>
            <a:endParaRPr lang="ru-RU" sz="2800" b="1" dirty="0">
              <a:solidFill>
                <a:srgbClr val="006600"/>
              </a:solidFill>
            </a:endParaRPr>
          </a:p>
        </p:txBody>
      </p:sp>
      <p:pic>
        <p:nvPicPr>
          <p:cNvPr id="5" name="Рисунок 4" descr="C:\Documents and Settings\user123\Мои документы\Мои рисунки\для стенда в лисино\5 В кабинете дендрологии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5720" y="1071546"/>
            <a:ext cx="400052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b="1" dirty="0" smtClean="0">
                <a:solidFill>
                  <a:srgbClr val="006600"/>
                </a:solidFill>
              </a:rPr>
              <a:t>Кабинеты и лаборатории</a:t>
            </a:r>
            <a:endParaRPr lang="ru-RU" sz="2800" b="1" dirty="0">
              <a:solidFill>
                <a:srgbClr val="006600"/>
              </a:solidFill>
            </a:endParaRPr>
          </a:p>
        </p:txBody>
      </p:sp>
      <p:pic>
        <p:nvPicPr>
          <p:cNvPr id="6" name="Рисунок 5" descr="C:\Documents and Settings\user123\Мои документы\Мои рисунки\для стенда в лисино\5 В кабинете дендрологии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4282" y="1142984"/>
            <a:ext cx="407196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100KM029\PICT0680.JPG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214810" y="3286148"/>
            <a:ext cx="4502316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Documents and Settings\user123\Мои документы\Мои рисунки\открыт урок такса\PICT7555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72000" y="3643314"/>
            <a:ext cx="428628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1538" y="1000108"/>
            <a:ext cx="7869890" cy="998742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 smtClean="0">
                <a:solidFill>
                  <a:srgbClr val="006600"/>
                </a:solidFill>
              </a:rPr>
              <a:t>Кабинеты и лаборатории</a:t>
            </a:r>
            <a:endParaRPr lang="ru-RU" sz="2800" b="1" dirty="0">
              <a:solidFill>
                <a:srgbClr val="006600"/>
              </a:solidFill>
            </a:endParaRPr>
          </a:p>
        </p:txBody>
      </p:sp>
      <p:pic>
        <p:nvPicPr>
          <p:cNvPr id="6" name="Рисунок 5" descr="C:\Documents and Settings\user123\Мои документы\Мои рисунки\для стенда в лисино\5 В кабинете дендрологии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5720" y="1131078"/>
            <a:ext cx="4214842" cy="2809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000628" y="1000108"/>
            <a:ext cx="3429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Практическое обучение</a:t>
            </a:r>
            <a:endParaRPr lang="ru-RU" sz="3600" b="1" dirty="0"/>
          </a:p>
        </p:txBody>
      </p:sp>
      <p:pic>
        <p:nvPicPr>
          <p:cNvPr id="7" name="Picture 16" descr="PICT0715"/>
          <p:cNvPicPr>
            <a:picLocks noChangeAspect="1" noChangeArrowheads="1"/>
          </p:cNvPicPr>
          <p:nvPr/>
        </p:nvPicPr>
        <p:blipFill>
          <a:blip r:embed="rId2" cstate="print"/>
          <a:srcRect l="1550" r="3876" b="13954"/>
          <a:stretch>
            <a:fillRect/>
          </a:stretch>
        </p:blipFill>
        <p:spPr bwMode="auto">
          <a:xfrm>
            <a:off x="4500562" y="3714752"/>
            <a:ext cx="4357718" cy="2643206"/>
          </a:xfrm>
          <a:prstGeom prst="rect">
            <a:avLst/>
          </a:prstGeom>
          <a:noFill/>
          <a:ln w="19050">
            <a:solidFill>
              <a:srgbClr val="336600"/>
            </a:solidFill>
            <a:miter lim="800000"/>
            <a:headEnd/>
            <a:tailEnd/>
          </a:ln>
        </p:spPr>
      </p:pic>
      <p:pic>
        <p:nvPicPr>
          <p:cNvPr id="8" name="Picture 1" descr="D:\БОГОМОЛОВА\материал для буклета на заказ\4 стр практическое обучение\Выборка и сортировка посадочного материала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5720" y="571480"/>
            <a:ext cx="4086202" cy="2724134"/>
          </a:xfrm>
          <a:prstGeom prst="rect">
            <a:avLst/>
          </a:prstGeom>
          <a:noFill/>
          <a:ln w="19050">
            <a:solidFill>
              <a:srgbClr val="336600"/>
            </a:solidFill>
          </a:ln>
        </p:spPr>
      </p:pic>
      <p:pic>
        <p:nvPicPr>
          <p:cNvPr id="10" name="Picture 17" descr="сканирование0002"/>
          <p:cNvPicPr>
            <a:picLocks noChangeAspect="1" noChangeArrowheads="1"/>
          </p:cNvPicPr>
          <p:nvPr/>
        </p:nvPicPr>
        <p:blipFill>
          <a:blip r:embed="rId4" cstate="print"/>
          <a:srcRect l="3478" b="8696"/>
          <a:stretch>
            <a:fillRect/>
          </a:stretch>
        </p:blipFill>
        <p:spPr bwMode="auto">
          <a:xfrm>
            <a:off x="130598" y="3714752"/>
            <a:ext cx="4191370" cy="2643206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9" descr="сканирование0001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0" y="3643314"/>
            <a:ext cx="4000527" cy="2667018"/>
          </a:xfrm>
          <a:prstGeom prst="rect">
            <a:avLst/>
          </a:prstGeom>
          <a:noFill/>
          <a:ln w="12700">
            <a:solidFill>
              <a:srgbClr val="336600"/>
            </a:solidFill>
            <a:miter lim="800000"/>
            <a:headEnd/>
            <a:tailEnd/>
          </a:ln>
        </p:spPr>
      </p:pic>
      <p:pic>
        <p:nvPicPr>
          <p:cNvPr id="5" name="Picture 23" descr="PICT0716"/>
          <p:cNvPicPr>
            <a:picLocks noChangeAspect="1" noChangeArrowheads="1"/>
          </p:cNvPicPr>
          <p:nvPr/>
        </p:nvPicPr>
        <p:blipFill>
          <a:blip r:embed="rId3" cstate="print"/>
          <a:srcRect r="5172"/>
          <a:stretch>
            <a:fillRect/>
          </a:stretch>
        </p:blipFill>
        <p:spPr bwMode="auto">
          <a:xfrm>
            <a:off x="357158" y="714356"/>
            <a:ext cx="3929090" cy="2762269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7" name="Picture 19" descr="сканирование000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7158" y="3643314"/>
            <a:ext cx="4036246" cy="2690831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000628" y="1000108"/>
            <a:ext cx="3429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Практическое обучение</a:t>
            </a:r>
            <a:endParaRPr lang="ru-RU" sz="36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0" descr="PICT0739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44261" y="3714752"/>
            <a:ext cx="4213195" cy="2808796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7" name="Picture 21" descr="PICT0605"/>
          <p:cNvPicPr>
            <a:picLocks noChangeAspect="1" noChangeArrowheads="1"/>
          </p:cNvPicPr>
          <p:nvPr/>
        </p:nvPicPr>
        <p:blipFill>
          <a:blip r:embed="rId3" cstate="print"/>
          <a:srcRect r="3279"/>
          <a:stretch>
            <a:fillRect/>
          </a:stretch>
        </p:blipFill>
        <p:spPr bwMode="auto">
          <a:xfrm>
            <a:off x="285720" y="714356"/>
            <a:ext cx="4214842" cy="2905145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5" name="Picture 20" descr="PICT0739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6543" y="3714752"/>
            <a:ext cx="4213195" cy="2808797"/>
          </a:xfrm>
          <a:prstGeom prst="rect">
            <a:avLst/>
          </a:prstGeom>
          <a:noFill/>
          <a:ln w="19050">
            <a:solidFill>
              <a:srgbClr val="336600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000628" y="1000108"/>
            <a:ext cx="3429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Практическое обучение</a:t>
            </a:r>
            <a:endParaRPr lang="ru-RU" sz="36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0" descr="PICT0739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0" y="3571876"/>
            <a:ext cx="4246095" cy="2830730"/>
          </a:xfrm>
          <a:prstGeom prst="rect">
            <a:avLst/>
          </a:prstGeom>
          <a:noFill/>
          <a:ln w="19050">
            <a:solidFill>
              <a:srgbClr val="336600"/>
            </a:solidFill>
            <a:miter lim="800000"/>
            <a:headEnd/>
            <a:tailEnd/>
          </a:ln>
        </p:spPr>
      </p:pic>
      <p:pic>
        <p:nvPicPr>
          <p:cNvPr id="7" name="Picture 21" descr="PICT0605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1472" y="571480"/>
            <a:ext cx="3714776" cy="2786082"/>
          </a:xfrm>
          <a:prstGeom prst="rect">
            <a:avLst/>
          </a:prstGeom>
          <a:noFill/>
          <a:ln w="19050">
            <a:solidFill>
              <a:srgbClr val="336600"/>
            </a:solidFill>
            <a:miter lim="800000"/>
            <a:headEnd/>
            <a:tailEnd/>
          </a:ln>
        </p:spPr>
      </p:pic>
      <p:pic>
        <p:nvPicPr>
          <p:cNvPr id="5" name="Picture 20" descr="PICT0739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14282" y="3571876"/>
            <a:ext cx="4246095" cy="2830730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000628" y="1000108"/>
            <a:ext cx="3429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Практическое обучение</a:t>
            </a:r>
            <a:endParaRPr lang="ru-RU" sz="36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124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6600"/>
                </a:solidFill>
              </a:rPr>
              <a:t>Обучение тушению лесных пожаров</a:t>
            </a:r>
            <a:endParaRPr lang="ru-RU" sz="3200" b="1" dirty="0">
              <a:solidFill>
                <a:srgbClr val="0066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3A944-2B62-487F-8801-74D551E7F32A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78850" name="Picture 2" descr="D:\БОГОМОЛОВА\материал для буклета на заказ\4 стр практическое обучение\Обучение тушению лесных пожаров09.JPG"/>
          <p:cNvPicPr>
            <a:picLocks noChangeAspect="1" noChangeArrowheads="1"/>
          </p:cNvPicPr>
          <p:nvPr/>
        </p:nvPicPr>
        <p:blipFill>
          <a:blip r:embed="rId2" cstate="print"/>
          <a:srcRect t="-2439" r="7012" b="9756"/>
          <a:stretch>
            <a:fillRect/>
          </a:stretch>
        </p:blipFill>
        <p:spPr bwMode="auto">
          <a:xfrm>
            <a:off x="4690750" y="3571876"/>
            <a:ext cx="4012748" cy="2999693"/>
          </a:xfrm>
          <a:prstGeom prst="rect">
            <a:avLst/>
          </a:prstGeom>
          <a:noFill/>
        </p:spPr>
      </p:pic>
      <p:pic>
        <p:nvPicPr>
          <p:cNvPr id="78852" name="Picture 4" descr="G:\New Folder\пхс 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7158" y="857232"/>
            <a:ext cx="3929090" cy="2619393"/>
          </a:xfrm>
          <a:prstGeom prst="rect">
            <a:avLst/>
          </a:prstGeom>
          <a:noFill/>
        </p:spPr>
      </p:pic>
      <p:pic>
        <p:nvPicPr>
          <p:cNvPr id="6" name="Picture 2" descr="D:\БОГОМОЛОВА\материал для буклета на заказ\4 стр практическое обучение\Обучение тушению лесных пожаров09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7158" y="3643314"/>
            <a:ext cx="3904340" cy="2928255"/>
          </a:xfrm>
          <a:prstGeom prst="rect">
            <a:avLst/>
          </a:prstGeom>
          <a:noFill/>
        </p:spPr>
      </p:pic>
      <p:pic>
        <p:nvPicPr>
          <p:cNvPr id="7" name="Picture 2" descr="D:\БОГОМОЛОВА\материал для буклета на заказ\4 стр практическое обучение\Обучение тушению лесных пожаров09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14876" y="857232"/>
            <a:ext cx="3917184" cy="2611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42852"/>
            <a:ext cx="7143768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6600"/>
                </a:solidFill>
              </a:rPr>
              <a:t>Дополнительная профессия: изготовитель художественных изделий из лозы</a:t>
            </a:r>
            <a:endParaRPr lang="ru-RU" sz="3200" b="1" dirty="0">
              <a:solidFill>
                <a:srgbClr val="0066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3A944-2B62-487F-8801-74D551E7F32A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78850" name="Picture 2" descr="D:\БОГОМОЛОВА\материал для буклета на заказ\4 стр практическое обучение\Обучение тушению лесных пожаров0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71472" y="1055880"/>
            <a:ext cx="3929090" cy="2619393"/>
          </a:xfrm>
          <a:prstGeom prst="rect">
            <a:avLst/>
          </a:prstGeom>
          <a:noFill/>
        </p:spPr>
      </p:pic>
      <p:pic>
        <p:nvPicPr>
          <p:cNvPr id="78852" name="Picture 4" descr="G:\New Folder\пхс 2.JPG"/>
          <p:cNvPicPr>
            <a:picLocks noChangeAspect="1" noChangeArrowheads="1"/>
          </p:cNvPicPr>
          <p:nvPr/>
        </p:nvPicPr>
        <p:blipFill>
          <a:blip r:embed="rId3" cstate="print"/>
          <a:srcRect t="8182"/>
          <a:stretch>
            <a:fillRect/>
          </a:stretch>
        </p:blipFill>
        <p:spPr bwMode="auto">
          <a:xfrm>
            <a:off x="4929190" y="3786190"/>
            <a:ext cx="3803739" cy="2619393"/>
          </a:xfrm>
          <a:prstGeom prst="rect">
            <a:avLst/>
          </a:prstGeom>
          <a:noFill/>
        </p:spPr>
      </p:pic>
      <p:pic>
        <p:nvPicPr>
          <p:cNvPr id="6" name="Picture 2" descr="D:\БОГОМОЛОВА\материал для буклета на заказ\4 стр практическое обучение\Обучение тушению лесных пожаров09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42910" y="3786190"/>
            <a:ext cx="3904340" cy="2602893"/>
          </a:xfrm>
          <a:prstGeom prst="rect">
            <a:avLst/>
          </a:prstGeom>
          <a:noFill/>
        </p:spPr>
      </p:pic>
      <p:pic>
        <p:nvPicPr>
          <p:cNvPr id="7" name="Picture 2" descr="D:\БОГОМОЛОВА\материал для буклета на заказ\4 стр практическое обучение\Обучение тушению лесных пожаров09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57752" y="1071546"/>
            <a:ext cx="3917184" cy="2611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42852"/>
            <a:ext cx="7143768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6600"/>
                </a:solidFill>
              </a:rPr>
              <a:t>Современная </a:t>
            </a:r>
            <a:br>
              <a:rPr lang="ru-RU" sz="3200" b="1" dirty="0" smtClean="0">
                <a:solidFill>
                  <a:srgbClr val="006600"/>
                </a:solidFill>
              </a:rPr>
            </a:br>
            <a:r>
              <a:rPr lang="ru-RU" sz="3200" b="1" dirty="0" smtClean="0">
                <a:solidFill>
                  <a:srgbClr val="006600"/>
                </a:solidFill>
              </a:rPr>
              <a:t>лесозаготовительная техника</a:t>
            </a:r>
            <a:endParaRPr lang="ru-RU" sz="3200" b="1" dirty="0">
              <a:solidFill>
                <a:srgbClr val="0066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3A944-2B62-487F-8801-74D551E7F32A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78850" name="Picture 2" descr="D:\БОГОМОЛОВА\материал для буклета на заказ\4 стр практическое обучение\Обучение тушению лесных пожаров0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86314" y="3857628"/>
            <a:ext cx="3929089" cy="2619393"/>
          </a:xfrm>
          <a:prstGeom prst="rect">
            <a:avLst/>
          </a:prstGeom>
          <a:noFill/>
        </p:spPr>
      </p:pic>
      <p:pic>
        <p:nvPicPr>
          <p:cNvPr id="78852" name="Picture 4" descr="G:\New Folder\пхс 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1472" y="3857628"/>
            <a:ext cx="3803739" cy="2535826"/>
          </a:xfrm>
          <a:prstGeom prst="rect">
            <a:avLst/>
          </a:prstGeom>
          <a:noFill/>
        </p:spPr>
      </p:pic>
      <p:pic>
        <p:nvPicPr>
          <p:cNvPr id="6" name="Picture 2" descr="D:\БОГОМОЛОВА\материал для буклета на заказ\4 стр практическое обучение\Обучение тушению лесных пожаров09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0034" y="1071546"/>
            <a:ext cx="3904339" cy="2602893"/>
          </a:xfrm>
          <a:prstGeom prst="rect">
            <a:avLst/>
          </a:prstGeom>
          <a:noFill/>
        </p:spPr>
      </p:pic>
      <p:pic>
        <p:nvPicPr>
          <p:cNvPr id="7" name="Picture 2" descr="D:\БОГОМОЛОВА\материал для буклета на заказ\4 стр практическое обучение\Обучение тушению лесных пожаров09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86314" y="1000108"/>
            <a:ext cx="3917184" cy="2611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\\Ольга\(d) d\БОГОМОЛОВА\2016-03-18\лицензия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60967" y="428604"/>
            <a:ext cx="4264317" cy="6165850"/>
          </a:xfrm>
          <a:prstGeom prst="rect">
            <a:avLst/>
          </a:prstGeom>
          <a:noFill/>
        </p:spPr>
      </p:pic>
      <p:pic>
        <p:nvPicPr>
          <p:cNvPr id="35842" name="Picture 2" descr="\\Ольга\(d) d\БОГОМОЛОВА\2016-03-18\лицензия 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73324" y="428604"/>
            <a:ext cx="4226507" cy="614366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29190" y="1071546"/>
            <a:ext cx="3643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</a:p>
          <a:p>
            <a:r>
              <a:rPr lang="ru-RU" sz="32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питания студентов: столовая колледжа</a:t>
            </a:r>
            <a:endParaRPr lang="ru-RU" sz="32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SC_05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3429000"/>
            <a:ext cx="4267947" cy="2845298"/>
          </a:xfrm>
          <a:prstGeom prst="rect">
            <a:avLst/>
          </a:prstGeom>
          <a:ln>
            <a:solidFill>
              <a:srgbClr val="009900"/>
            </a:solidFill>
          </a:ln>
        </p:spPr>
      </p:pic>
      <p:pic>
        <p:nvPicPr>
          <p:cNvPr id="5" name="Рисунок 4" descr="DSC_05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429000"/>
            <a:ext cx="4286280" cy="2857520"/>
          </a:xfrm>
          <a:prstGeom prst="rect">
            <a:avLst/>
          </a:prstGeom>
          <a:ln>
            <a:solidFill>
              <a:srgbClr val="009900"/>
            </a:solidFill>
          </a:ln>
        </p:spPr>
      </p:pic>
      <p:pic>
        <p:nvPicPr>
          <p:cNvPr id="6" name="Рисунок 5" descr="DSC_15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85728"/>
            <a:ext cx="4179124" cy="278608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11" descr="C:\Documents and Settings\user123\Мои документы\Мои рисунки\Фотографии\муж общага\PICT2948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642918"/>
            <a:ext cx="2393173" cy="3190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857356" y="142852"/>
            <a:ext cx="3000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общежитии</a:t>
            </a:r>
            <a:endParaRPr lang="ru-RU" sz="3200" dirty="0"/>
          </a:p>
        </p:txBody>
      </p:sp>
      <p:pic>
        <p:nvPicPr>
          <p:cNvPr id="8" name="Рисунок 11" descr="C:\Documents and Settings\user123\Мои документы\Мои рисунки\Фотографии\муж общага\PICT2948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571604" y="3786190"/>
            <a:ext cx="2178771" cy="2905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1" descr="C:\Documents and Settings\user123\Мои документы\Мои рисунки\Фотографии\муж общага\PICT2948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357554" y="1000108"/>
            <a:ext cx="2595581" cy="2595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Documents and Settings\user123\Мои документы\Мои рисунки\Фотографии\муж общага\PICT294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715140" y="857232"/>
            <a:ext cx="2143140" cy="2857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5" descr="2 шту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286248" y="3857628"/>
            <a:ext cx="428628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 descr="PICT283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28596" y="714356"/>
            <a:ext cx="4143404" cy="27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8" descr="PICT00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714752"/>
            <a:ext cx="435771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43438" y="1353909"/>
            <a:ext cx="3643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Музей колледжа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PICT28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4500594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9" descr="IMG_045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165566" y="3445932"/>
            <a:ext cx="4689510" cy="3126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072066" y="1285860"/>
            <a:ext cx="3643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Музей колледжа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IMG_04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3286124"/>
            <a:ext cx="4425952" cy="3317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IMG_046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8596" y="785794"/>
            <a:ext cx="442915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72066" y="1285860"/>
            <a:ext cx="3643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Музей колледжа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D51B6B"/>
                </a:solidFill>
                <a:latin typeface="Times New Roman" pitchFamily="18" charset="0"/>
                <a:cs typeface="Times New Roman" pitchFamily="18" charset="0"/>
              </a:rPr>
              <a:t>Спортивная жизнь колледжа!</a:t>
            </a:r>
            <a:endParaRPr lang="ru-RU" b="1" dirty="0">
              <a:solidFill>
                <a:srgbClr val="D51B6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Documents and Settings\user123\Мои документы\Мои рисунки\Фотографии\турслет 07\PICT3683.JPG"/>
          <p:cNvPicPr/>
          <p:nvPr/>
        </p:nvPicPr>
        <p:blipFill>
          <a:blip r:embed="rId2"/>
          <a:srcRect l="6977" r="2326" b="4651"/>
          <a:stretch>
            <a:fillRect/>
          </a:stretch>
        </p:blipFill>
        <p:spPr bwMode="auto">
          <a:xfrm>
            <a:off x="428596" y="1071546"/>
            <a:ext cx="4071966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Documents and Settings\user123\Мои документы\Мои рисунки\студенты\Изображение 023.jpg"/>
          <p:cNvPicPr/>
          <p:nvPr/>
        </p:nvPicPr>
        <p:blipFill>
          <a:blip r:embed="rId3"/>
          <a:srcRect r="7558" b="6815"/>
          <a:stretch>
            <a:fillRect/>
          </a:stretch>
        </p:blipFill>
        <p:spPr bwMode="auto">
          <a:xfrm>
            <a:off x="4500562" y="3714752"/>
            <a:ext cx="4214842" cy="2831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42910" y="4286256"/>
            <a:ext cx="3583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На соревнованиях г.Зеленодольск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b="1" dirty="0">
              <a:solidFill>
                <a:srgbClr val="D51B6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Documents and Settings\user123\Мои документы\Мои рисунки\Фотографии\линейка лесники 08\PICT7516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43438" y="3992567"/>
            <a:ext cx="4191029" cy="2794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Documents and Settings\user123\Мои документы\Мои рисунки\концерт\PICT2002.JPG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28596" y="1643050"/>
            <a:ext cx="4071966" cy="22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user123\Мои документы\Мои рисунки\Фотографии\линейка лесники 08\PICT7516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86314" y="1214422"/>
            <a:ext cx="4191028" cy="2794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14348" y="4000504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6600"/>
                </a:solidFill>
              </a:rPr>
              <a:t>Профсоюзная спартакиада г.Казань</a:t>
            </a:r>
            <a:endParaRPr lang="ru-RU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solidFill>
                  <a:srgbClr val="006600"/>
                </a:solidFill>
              </a:rPr>
              <a:t>В читальном зале библиотеки</a:t>
            </a:r>
            <a:endParaRPr lang="ru-RU" dirty="0">
              <a:solidFill>
                <a:srgbClr val="006600"/>
              </a:solidFill>
            </a:endParaRPr>
          </a:p>
        </p:txBody>
      </p:sp>
      <p:pic>
        <p:nvPicPr>
          <p:cNvPr id="6" name="Рисунок 5" descr="C:\Documents and Settings\user123\Мои документы\Мои рисунки\Фотографии\библиотека\PICT1834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29124" y="3470176"/>
            <a:ext cx="4417249" cy="2944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БОГОМОЛОВА\материал для буклета на заказ\3 стр  учебный процесс\В читальном зале библиотеки.JPG"/>
          <p:cNvPicPr>
            <a:picLocks noChangeAspect="1" noChangeArrowheads="1"/>
          </p:cNvPicPr>
          <p:nvPr/>
        </p:nvPicPr>
        <p:blipFill>
          <a:blip r:embed="rId4" cstate="print"/>
          <a:srcRect l="17647" t="14338"/>
          <a:stretch>
            <a:fillRect/>
          </a:stretch>
        </p:blipFill>
        <p:spPr bwMode="auto">
          <a:xfrm>
            <a:off x="285720" y="1214422"/>
            <a:ext cx="4120716" cy="2857520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 </a:t>
            </a:r>
            <a:endParaRPr lang="ru-RU" dirty="0">
              <a:solidFill>
                <a:srgbClr val="0066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3A944-2B62-487F-8801-74D551E7F32A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sp>
        <p:nvSpPr>
          <p:cNvPr id="36867" name="Прямоугольник 6"/>
          <p:cNvSpPr>
            <a:spLocks noChangeArrowheads="1"/>
          </p:cNvSpPr>
          <p:nvPr/>
        </p:nvSpPr>
        <p:spPr bwMode="auto">
          <a:xfrm>
            <a:off x="785786" y="642918"/>
            <a:ext cx="2857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6600"/>
                </a:solidFill>
                <a:latin typeface="Arial Black" pitchFamily="34" charset="0"/>
              </a:rPr>
              <a:t>НАШИ УСПЕХИ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36868" name="Picture 2" descr="C:\Documents and Settings\Администратор\Рабочий стол\участие 2013-2014 уч.год\в минлесхоз\лесное многоборье 3 общекомандное место.jpg"/>
          <p:cNvPicPr>
            <a:picLocks noChangeAspect="1" noChangeArrowheads="1"/>
          </p:cNvPicPr>
          <p:nvPr/>
        </p:nvPicPr>
        <p:blipFill>
          <a:blip r:embed="rId3" cstate="print"/>
          <a:srcRect l="8326" r="11699" b="22500"/>
          <a:stretch>
            <a:fillRect/>
          </a:stretch>
        </p:blipFill>
        <p:spPr bwMode="auto">
          <a:xfrm>
            <a:off x="4929190" y="214290"/>
            <a:ext cx="3982093" cy="2571768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36869" name="Рисунок 7" descr="C:\Documents and Settings\Администратор\Рабочий стол\участие 2013-2014 уч.год\в минлесхоз\Гадельшин Азат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929190" y="2857496"/>
            <a:ext cx="3929090" cy="2627578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10" name="Рисунок 3" descr="C:\Documents and Settings\user123\Мои документы\Мои рисунки\Фотографии\библиотека\PICT1834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42921" y="1785926"/>
            <a:ext cx="4019310" cy="2681634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</p:pic>
      <p:sp>
        <p:nvSpPr>
          <p:cNvPr id="11" name="Прямоугольник 8"/>
          <p:cNvSpPr>
            <a:spLocks noChangeArrowheads="1"/>
          </p:cNvSpPr>
          <p:nvPr/>
        </p:nvSpPr>
        <p:spPr bwMode="auto">
          <a:xfrm>
            <a:off x="500034" y="4572008"/>
            <a:ext cx="36718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место </a:t>
            </a:r>
            <a:r>
              <a:rPr lang="ru-RU" sz="1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национальном чемпионате </a:t>
            </a:r>
            <a:r>
              <a:rPr lang="en-US" sz="1200" b="1" dirty="0" err="1" smtClean="0">
                <a:solidFill>
                  <a:srgbClr val="006600"/>
                </a:solidFill>
              </a:rPr>
              <a:t>WorldSkills</a:t>
            </a:r>
            <a:r>
              <a:rPr lang="en-US" sz="1200" b="1" dirty="0" smtClean="0">
                <a:solidFill>
                  <a:srgbClr val="006600"/>
                </a:solidFill>
              </a:rPr>
              <a:t> Russia</a:t>
            </a:r>
            <a:r>
              <a:rPr lang="ru-RU" sz="1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«МОЛОДЫЕ ПРОФЕССИОНАЛЫ»</a:t>
            </a:r>
            <a:endParaRPr lang="en-US" sz="1200" dirty="0" smtClean="0">
              <a:solidFill>
                <a:srgbClr val="006600"/>
              </a:solidFill>
            </a:endParaRPr>
          </a:p>
          <a:p>
            <a:pPr algn="ctr"/>
            <a:r>
              <a:rPr lang="ru-RU" sz="1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г.Краснодар</a:t>
            </a:r>
            <a:endParaRPr lang="ru-RU" sz="12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8"/>
          <p:cNvSpPr>
            <a:spLocks noChangeArrowheads="1"/>
          </p:cNvSpPr>
          <p:nvPr/>
        </p:nvSpPr>
        <p:spPr bwMode="auto">
          <a:xfrm>
            <a:off x="785786" y="5786454"/>
            <a:ext cx="757242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Ежегодно команда студентов колледжа принимает участие  в профессионально-прикладных соревнованиях «Лесное многоборье» (организатор - Федеральное агентство лесного хозяйства);</a:t>
            </a:r>
          </a:p>
          <a:p>
            <a:pPr algn="ctr"/>
            <a:r>
              <a:rPr lang="ru-RU" sz="1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 региональном/национальном  чемпионатах «Молодые профессионалы».</a:t>
            </a:r>
          </a:p>
          <a:p>
            <a:pPr algn="ctr"/>
            <a:r>
              <a:rPr lang="ru-RU" sz="1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Всегда есть призовые места!</a:t>
            </a:r>
            <a:endParaRPr lang="ru-RU" sz="1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3002 2.jpg"/>
          <p:cNvPicPr>
            <a:picLocks noChangeAspect="1"/>
          </p:cNvPicPr>
          <p:nvPr/>
        </p:nvPicPr>
        <p:blipFill>
          <a:blip r:embed="rId2" cstate="print"/>
          <a:srcRect t="33947" b="32108"/>
          <a:stretch>
            <a:fillRect/>
          </a:stretch>
        </p:blipFill>
        <p:spPr>
          <a:xfrm>
            <a:off x="2214546" y="142852"/>
            <a:ext cx="4911569" cy="714380"/>
          </a:xfrm>
          <a:prstGeom prst="rect">
            <a:avLst/>
          </a:prstGeom>
        </p:spPr>
      </p:pic>
      <p:pic>
        <p:nvPicPr>
          <p:cNvPr id="5" name="Рисунок 4" descr="IMG_2882.JPG"/>
          <p:cNvPicPr>
            <a:picLocks noChangeAspect="1"/>
          </p:cNvPicPr>
          <p:nvPr/>
        </p:nvPicPr>
        <p:blipFill>
          <a:blip r:embed="rId3" cstate="print"/>
          <a:srcRect b="20000"/>
          <a:stretch>
            <a:fillRect/>
          </a:stretch>
        </p:blipFill>
        <p:spPr>
          <a:xfrm>
            <a:off x="571472" y="1214422"/>
            <a:ext cx="3857652" cy="2286017"/>
          </a:xfrm>
          <a:prstGeom prst="rect">
            <a:avLst/>
          </a:prstGeom>
        </p:spPr>
      </p:pic>
      <p:pic>
        <p:nvPicPr>
          <p:cNvPr id="6" name="Рисунок 5" descr="IMG_2882.JPG"/>
          <p:cNvPicPr>
            <a:picLocks noChangeAspect="1"/>
          </p:cNvPicPr>
          <p:nvPr/>
        </p:nvPicPr>
        <p:blipFill>
          <a:blip r:embed="rId4" cstate="print"/>
          <a:srcRect b="17072"/>
          <a:stretch>
            <a:fillRect/>
          </a:stretch>
        </p:blipFill>
        <p:spPr>
          <a:xfrm>
            <a:off x="642910" y="3786190"/>
            <a:ext cx="3905245" cy="2428892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 l="3662" t="4038" r="4992" b="5771"/>
          <a:stretch>
            <a:fillRect/>
          </a:stretch>
        </p:blipFill>
        <p:spPr bwMode="auto">
          <a:xfrm>
            <a:off x="5429256" y="1285860"/>
            <a:ext cx="2763691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БОГОМОЛОВА\Свидетельство и лицензия  2011 оригинал\Свидетельство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71670" y="142852"/>
            <a:ext cx="4644422" cy="65722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1472" y="5429264"/>
            <a:ext cx="80724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Arial Black" pitchFamily="34" charset="0"/>
                <a:cs typeface="Times New Roman" pitchFamily="18" charset="0"/>
              </a:rPr>
              <a:t>Козырев С. -у</a:t>
            </a:r>
            <a:r>
              <a:rPr lang="ru-RU" sz="1600" dirty="0" smtClean="0">
                <a:latin typeface="Arial Black" pitchFamily="34" charset="0"/>
                <a:cs typeface="Times New Roman" pitchFamily="18" charset="0"/>
              </a:rPr>
              <a:t>частник  чемпионата Мира по компетенции «Ландшафтный дизайн». </a:t>
            </a:r>
          </a:p>
          <a:p>
            <a:pPr algn="ctr"/>
            <a:r>
              <a:rPr lang="ru-RU" sz="1600" dirty="0" smtClean="0">
                <a:latin typeface="Arial Black" pitchFamily="34" charset="0"/>
                <a:cs typeface="Times New Roman" pitchFamily="18" charset="0"/>
              </a:rPr>
              <a:t>Казань, август 2019г.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2" descr="C:\Users\R\Desktop\Новая папка\кубок директор 19.jpg"/>
          <p:cNvPicPr>
            <a:picLocks noChangeAspect="1" noChangeArrowheads="1"/>
          </p:cNvPicPr>
          <p:nvPr/>
        </p:nvPicPr>
        <p:blipFill>
          <a:blip r:embed="rId2" cstate="print"/>
          <a:srcRect t="6618" b="51471"/>
          <a:stretch>
            <a:fillRect/>
          </a:stretch>
        </p:blipFill>
        <p:spPr bwMode="auto">
          <a:xfrm>
            <a:off x="1500166" y="142852"/>
            <a:ext cx="4857751" cy="1357298"/>
          </a:xfrm>
          <a:prstGeom prst="rect">
            <a:avLst/>
          </a:prstGeom>
          <a:noFill/>
        </p:spPr>
      </p:pic>
      <p:pic>
        <p:nvPicPr>
          <p:cNvPr id="3" name="Picture 1" descr="\\Ольга\(d) d\БОГОМОЛОВА\2016-03-18\лицензия.JPG"/>
          <p:cNvPicPr>
            <a:picLocks noChangeAspect="1" noChangeArrowheads="1"/>
          </p:cNvPicPr>
          <p:nvPr/>
        </p:nvPicPr>
        <p:blipFill>
          <a:blip r:embed="rId3"/>
          <a:srcRect t="11804" r="2739" b="40980"/>
          <a:stretch>
            <a:fillRect/>
          </a:stretch>
        </p:blipFill>
        <p:spPr bwMode="auto">
          <a:xfrm>
            <a:off x="357158" y="1714488"/>
            <a:ext cx="3000396" cy="3158800"/>
          </a:xfrm>
          <a:prstGeom prst="rect">
            <a:avLst/>
          </a:prstGeom>
          <a:noFill/>
        </p:spPr>
      </p:pic>
      <p:pic>
        <p:nvPicPr>
          <p:cNvPr id="8" name="Picture 2" descr="C:\Users\R\Desktop\Новая папка\кубок директор 19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857620" y="1500174"/>
            <a:ext cx="4857752" cy="3238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 </a:t>
            </a:r>
            <a:endParaRPr lang="ru-RU" dirty="0">
              <a:solidFill>
                <a:srgbClr val="0066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3A944-2B62-487F-8801-74D551E7F32A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sp>
        <p:nvSpPr>
          <p:cNvPr id="36867" name="Прямоугольник 6"/>
          <p:cNvSpPr>
            <a:spLocks noChangeArrowheads="1"/>
          </p:cNvSpPr>
          <p:nvPr/>
        </p:nvSpPr>
        <p:spPr bwMode="auto">
          <a:xfrm>
            <a:off x="785786" y="642918"/>
            <a:ext cx="2857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6600"/>
                </a:solidFill>
                <a:latin typeface="Arial Black" pitchFamily="34" charset="0"/>
              </a:rPr>
              <a:t>НАШИ УСПЕХИ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000240"/>
            <a:ext cx="4013441" cy="2725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785794"/>
            <a:ext cx="4101155" cy="2738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4500562" y="4500570"/>
            <a:ext cx="435771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6-7 августа 2021 года в Брянской области состоялся открытый чемпионат Брянской области среди вальщиков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Лесоруб-2021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В команде вальщиков от Республики Татарстан принял участие Марсель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66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Низамиев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- студент 4 курса 41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66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лх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группы нашего колледжа.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endParaRPr lang="ru-RU" dirty="0">
              <a:solidFill>
                <a:srgbClr val="006600"/>
              </a:solidFill>
            </a:endParaRPr>
          </a:p>
        </p:txBody>
      </p:sp>
      <p:pic>
        <p:nvPicPr>
          <p:cNvPr id="4" name="Рисунок 3" descr="C:\Documents and Settings\user123\Мои документы\Мои рисунки\Фотографии\библиотека\PICT1834.JPG"/>
          <p:cNvPicPr/>
          <p:nvPr/>
        </p:nvPicPr>
        <p:blipFill>
          <a:blip r:embed="rId3" cstate="print"/>
          <a:srcRect l="1786" t="5000" b="7308"/>
          <a:stretch>
            <a:fillRect/>
          </a:stretch>
        </p:blipFill>
        <p:spPr bwMode="auto">
          <a:xfrm>
            <a:off x="285720" y="500042"/>
            <a:ext cx="407196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786314" y="857232"/>
            <a:ext cx="3429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НАШИ УСПЕХИ</a:t>
            </a:r>
            <a:endParaRPr lang="ru-RU" sz="3600" b="1" dirty="0"/>
          </a:p>
        </p:txBody>
      </p:sp>
      <p:pic>
        <p:nvPicPr>
          <p:cNvPr id="9" name="Рисунок 8" descr="C:\Documents and Settings\user123\Мои документы\Мои рисунки\Фотографии\библиотека\PICT1834.JPG"/>
          <p:cNvPicPr/>
          <p:nvPr/>
        </p:nvPicPr>
        <p:blipFill>
          <a:blip r:embed="rId4"/>
          <a:srcRect b="9569"/>
          <a:stretch>
            <a:fillRect/>
          </a:stretch>
        </p:blipFill>
        <p:spPr bwMode="auto">
          <a:xfrm>
            <a:off x="4572000" y="1714488"/>
            <a:ext cx="407196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643438" y="4357694"/>
            <a:ext cx="41434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Победители Всероссийской научно-практической конференции </a:t>
            </a:r>
            <a:r>
              <a:rPr lang="ru-RU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Молодежная инициатива»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42844" y="3429000"/>
            <a:ext cx="4376031" cy="3111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\\Ольга\(d) d\БОГОМОЛОВА\2016-03-18\лицензия.JPG"/>
          <p:cNvPicPr>
            <a:picLocks noChangeAspect="1" noChangeArrowheads="1"/>
          </p:cNvPicPr>
          <p:nvPr/>
        </p:nvPicPr>
        <p:blipFill>
          <a:blip r:embed="rId2" cstate="print"/>
          <a:srcRect l="3936" t="13333" r="5524" b="17778"/>
          <a:stretch>
            <a:fillRect/>
          </a:stretch>
        </p:blipFill>
        <p:spPr bwMode="auto">
          <a:xfrm>
            <a:off x="3933108" y="1857364"/>
            <a:ext cx="5210892" cy="2643206"/>
          </a:xfrm>
          <a:prstGeom prst="rect">
            <a:avLst/>
          </a:prstGeom>
          <a:noFill/>
        </p:spPr>
      </p:pic>
      <p:pic>
        <p:nvPicPr>
          <p:cNvPr id="35841" name="Picture 1" descr="\\Ольга\(d) d\БОГОМОЛОВА\2016-03-18\лицензия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0" y="142852"/>
            <a:ext cx="3865939" cy="257729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786050" y="4929198"/>
            <a:ext cx="62151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Arial Black" pitchFamily="34" charset="0"/>
              </a:rPr>
              <a:t>Ежегодно, в июле, на базе колледжа проходит  слет школьных лесничеств Республики Татарстан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5" name="Picture 1" descr="\\Ольга\(d) d\БОГОМОЛОВА\2016-03-18\лицензия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 rot="16200000">
            <a:off x="-215727" y="3430382"/>
            <a:ext cx="3865940" cy="257729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14348" y="4857760"/>
            <a:ext cx="757242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Arial Black" pitchFamily="34" charset="0"/>
                <a:cs typeface="Times New Roman" pitchFamily="18" charset="0"/>
              </a:rPr>
              <a:t>Ежегодно в колледже проходит Республиканская Зимняя Спартакиада «Лесная лыжня», в которой принимают участие все организации, подведомственные Министерству лесного хозяйства Республики Татарстан</a:t>
            </a:r>
            <a:r>
              <a:rPr lang="ru-RU" b="1" dirty="0" smtClean="0">
                <a:latin typeface="Arial Black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2051" name="Picture 3" descr="C:\Users\R\Desktop\Новая папка\DSC_2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3857652" cy="3357586"/>
          </a:xfrm>
          <a:prstGeom prst="rect">
            <a:avLst/>
          </a:prstGeom>
          <a:noFill/>
        </p:spPr>
      </p:pic>
      <p:pic>
        <p:nvPicPr>
          <p:cNvPr id="2052" name="Picture 4" descr="C:\Users\R\Desktop\Новая папка\DSC_26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1158" y="928671"/>
            <a:ext cx="4578559" cy="335758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14810" y="457200"/>
            <a:ext cx="4773742" cy="84124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6600"/>
                </a:solidFill>
              </a:rPr>
              <a:t>ДЕНЬ ВСТРЕЧИ ВЫПУСКНИКОВ</a:t>
            </a:r>
            <a:br>
              <a:rPr lang="ru-RU" sz="2800" b="1" dirty="0" smtClean="0">
                <a:solidFill>
                  <a:srgbClr val="006600"/>
                </a:solidFill>
              </a:rPr>
            </a:br>
            <a:r>
              <a:rPr lang="ru-RU" sz="1800" b="1" dirty="0" smtClean="0">
                <a:solidFill>
                  <a:srgbClr val="000099"/>
                </a:solidFill>
              </a:rPr>
              <a:t>ежегодно , вторая  неделя  августа</a:t>
            </a:r>
            <a:endParaRPr lang="ru-RU" sz="1800" b="1" dirty="0">
              <a:solidFill>
                <a:srgbClr val="000099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5BCD2A-8812-44D8-85D3-73E5C37ECC29}" type="slidenum">
              <a:rPr lang="ru-RU"/>
              <a:pPr>
                <a:defRPr/>
              </a:pPr>
              <a:t>35</a:t>
            </a:fld>
            <a:endParaRPr lang="ru-RU"/>
          </a:p>
        </p:txBody>
      </p:sp>
      <p:pic>
        <p:nvPicPr>
          <p:cNvPr id="50180" name="Рисунок 8" descr="C:\Documents and Settings\user123\Мои документы\Мои рисунки\открыт урок такса\PICT755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3714750" cy="2786062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50178" name="Рисунок 5" descr="C:\Documents and Settings\user123\Мои документы\Мои рисунки\для стенда в лисино\5 В кабинете дендрологии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14678" y="1857364"/>
            <a:ext cx="3714750" cy="2786062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50177" name="Рисунок 7" descr="E:\100KM029\PICT068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143500" y="3821906"/>
            <a:ext cx="4000500" cy="3000375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tatar-map.ru/722399_SMALL_0_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500042"/>
            <a:ext cx="7572427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 стрелкой 4"/>
          <p:cNvCxnSpPr/>
          <p:nvPr/>
        </p:nvCxnSpPr>
        <p:spPr>
          <a:xfrm rot="5400000">
            <a:off x="5107785" y="1107265"/>
            <a:ext cx="1214446" cy="71438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715008" y="500042"/>
            <a:ext cx="101008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Лубяны</a:t>
            </a:r>
            <a:endParaRPr lang="ru-RU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285728"/>
            <a:ext cx="8988552" cy="2428892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ru-RU" sz="2400" dirty="0" smtClean="0">
                <a:latin typeface="Monotype Corsiva" pitchFamily="66" charset="0"/>
              </a:rPr>
              <a:t> </a:t>
            </a:r>
            <a:br>
              <a:rPr lang="ru-RU" sz="2400" dirty="0" smtClean="0">
                <a:latin typeface="Monotype Corsiva" pitchFamily="66" charset="0"/>
              </a:rPr>
            </a:br>
            <a:r>
              <a:rPr lang="ru-RU" sz="2400" dirty="0" smtClean="0">
                <a:latin typeface="Monotype Corsiva" pitchFamily="66" charset="0"/>
              </a:rPr>
              <a:t/>
            </a:r>
            <a:br>
              <a:rPr lang="ru-RU" sz="2400" dirty="0" smtClean="0">
                <a:latin typeface="Monotype Corsiva" pitchFamily="66" charset="0"/>
              </a:rPr>
            </a:br>
            <a:r>
              <a:rPr lang="ru-RU" sz="24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Скромная работа лесовода, </a:t>
            </a:r>
            <a:br>
              <a:rPr lang="ru-RU" sz="24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свободная от тирании  эгоизма, </a:t>
            </a:r>
            <a:br>
              <a:rPr lang="ru-RU" sz="24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незаметно создает счастье отдаленного потомства.</a:t>
            </a:r>
            <a:r>
              <a:rPr lang="ru-RU" sz="24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Слава героя и поэта   в сравнении с заслугой лесовода тускнеет. Я хотел   бы  быть лесоводом. </a:t>
            </a:r>
            <a:br>
              <a:rPr lang="ru-RU" sz="24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</a:t>
            </a:r>
            <a:r>
              <a:rPr lang="ru-RU" sz="18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Ф.Шиллер</a:t>
            </a:r>
            <a:r>
              <a:rPr lang="ru-RU" sz="24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i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10" descr="техникум 004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 cstate="print"/>
          <a:srcRect t="4255" b="14894"/>
          <a:stretch>
            <a:fillRect/>
          </a:stretch>
        </p:blipFill>
        <p:spPr>
          <a:xfrm>
            <a:off x="0" y="3571875"/>
            <a:ext cx="4071938" cy="2763838"/>
          </a:xfrm>
          <a:noFill/>
        </p:spPr>
      </p:pic>
      <p:pic>
        <p:nvPicPr>
          <p:cNvPr id="5" name="Picture 2" descr="D:\БОГОМОЛОВА\DSC_0230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14876" y="3555209"/>
            <a:ext cx="4096968" cy="2731312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2000241"/>
            <a:ext cx="850112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Ждем Вас в нашем учебном заведении!</a:t>
            </a:r>
          </a:p>
          <a:p>
            <a:pPr algn="ctr"/>
            <a:endParaRPr lang="ru-RU" b="1" i="1" dirty="0" smtClean="0">
              <a:solidFill>
                <a:srgbClr val="006600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endParaRPr lang="ru-RU" b="1" i="1" dirty="0" smtClean="0">
              <a:solidFill>
                <a:srgbClr val="006600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Приемная комиссия начинает работу 1 июня</a:t>
            </a:r>
          </a:p>
          <a:p>
            <a:pPr algn="ctr"/>
            <a:endParaRPr lang="ru-RU" b="1" i="1" dirty="0" smtClean="0">
              <a:solidFill>
                <a:srgbClr val="006600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6600"/>
                </a:solidFill>
                <a:latin typeface="Arial Black" pitchFamily="34" charset="0"/>
                <a:cs typeface="Times New Roman" pitchFamily="18" charset="0"/>
              </a:rPr>
              <a:t>Телефон приемной комиссии  8(84364) 23-2-23</a:t>
            </a:r>
          </a:p>
          <a:p>
            <a:pPr algn="ctr"/>
            <a:r>
              <a:rPr lang="ru-RU" b="1" i="1" dirty="0" smtClean="0">
                <a:solidFill>
                  <a:srgbClr val="006600"/>
                </a:solidFill>
                <a:latin typeface="Arial Black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Телефон приемной директора/учебная часть  8(84364) 23-1-66</a:t>
            </a:r>
            <a:endParaRPr lang="en-US" b="1" i="1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 Black" pitchFamily="34" charset="0"/>
                <a:cs typeface="Times New Roman" pitchFamily="18" charset="0"/>
              </a:rPr>
              <a:t> </a:t>
            </a:r>
            <a:endParaRPr lang="en-US" b="1" dirty="0" smtClean="0">
              <a:solidFill>
                <a:schemeClr val="tx2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endParaRPr lang="en-US" b="1" i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14414" y="4429132"/>
            <a:ext cx="69044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Республика Татарстан, Кукморский </a:t>
            </a:r>
            <a:r>
              <a:rPr lang="ru-RU" dirty="0" err="1" smtClean="0">
                <a:latin typeface="Arial Black" pitchFamily="34" charset="0"/>
              </a:rPr>
              <a:t>р-он</a:t>
            </a:r>
            <a:r>
              <a:rPr lang="ru-RU" dirty="0" smtClean="0">
                <a:latin typeface="Arial Black" pitchFamily="34" charset="0"/>
              </a:rPr>
              <a:t>, </a:t>
            </a:r>
            <a:r>
              <a:rPr lang="ru-RU" dirty="0" err="1" smtClean="0">
                <a:latin typeface="Arial Black" pitchFamily="34" charset="0"/>
              </a:rPr>
              <a:t>с.Лубяны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ул. Техникумская,д.10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Лубянский лесотехнический колледж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7500990" cy="757222"/>
          </a:xfrm>
          <a:solidFill>
            <a:srgbClr val="FFFFFF">
              <a:alpha val="54902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/>
              <a:t>РЕАЛИЗУЕМЫЕ        СПЕЦИАЛЬНОСТИ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57686" y="3500438"/>
            <a:ext cx="4500562" cy="3139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Рабочие  профессии: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-Вальщик леса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-Изготовитель художественных изделий из лозы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-Лесовод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-Станочник деревообрабатывающих станков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-Тракторист-машинист сельскохозяйственного производства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-Рабочий зеленого строительства</a:t>
            </a:r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1357298"/>
            <a:ext cx="7562880" cy="156966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u="sng" dirty="0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счет бюджетных средств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- Лесное и лесопарковое хозяйство                      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ru-RU" sz="2400" b="1" dirty="0" err="1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Садово</a:t>
            </a:r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парковое и ландшафтное строительство</a:t>
            </a:r>
            <a:endParaRPr lang="ru-RU" sz="2400" dirty="0" smtClean="0">
              <a:solidFill>
                <a:srgbClr val="0066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- Экономика  и бухгалтерский учет (по отраслям).</a:t>
            </a:r>
          </a:p>
        </p:txBody>
      </p:sp>
      <p:pic>
        <p:nvPicPr>
          <p:cNvPr id="7" name="Рисунок 6" descr="eYQFi3YRXo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48673">
            <a:off x="428596" y="3786190"/>
            <a:ext cx="3607209" cy="2403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500042"/>
            <a:ext cx="7869890" cy="99874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6600"/>
                </a:solidFill>
              </a:rPr>
              <a:t>                                     </a:t>
            </a:r>
            <a:r>
              <a:rPr lang="ru-RU" sz="31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 учебном корпусе</a:t>
            </a:r>
            <a:endParaRPr lang="ru-RU" sz="31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S63052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6789" y="3486150"/>
            <a:ext cx="3733826" cy="2800370"/>
          </a:xfrm>
          <a:prstGeom prst="rect">
            <a:avLst/>
          </a:prstGeom>
        </p:spPr>
      </p:pic>
      <p:pic>
        <p:nvPicPr>
          <p:cNvPr id="8" name="Рисунок 7" descr="E:\100KM029\PICT0674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14282" y="1348368"/>
            <a:ext cx="4214842" cy="3161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100KM029\PICT0678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119559" y="2928934"/>
            <a:ext cx="476253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Rust\Рабочий стол\прхожка\PICT0745 1.jpg"/>
          <p:cNvPicPr/>
          <p:nvPr/>
        </p:nvPicPr>
        <p:blipFill>
          <a:blip r:embed="rId4" cstate="print"/>
          <a:srcRect r="1389" b="14928"/>
          <a:stretch>
            <a:fillRect/>
          </a:stretch>
        </p:blipFill>
        <p:spPr bwMode="auto">
          <a:xfrm>
            <a:off x="500034" y="290087"/>
            <a:ext cx="5072098" cy="328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100KM029\PICT0675.JPG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130736" y="3443251"/>
            <a:ext cx="4668741" cy="290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100KM029\PICT0676.JPG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214282" y="642918"/>
            <a:ext cx="4401153" cy="295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28662" y="571480"/>
            <a:ext cx="7869890" cy="998742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6600"/>
                </a:solidFill>
              </a:rPr>
              <a:t>Кабинеты и лаборатории</a:t>
            </a:r>
            <a:endParaRPr lang="ru-RU" sz="2800" b="1" dirty="0">
              <a:solidFill>
                <a:srgbClr val="0066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5BCD2A-8812-44D8-85D3-73E5C37ECC29}" type="slidenum">
              <a:rPr lang="ru-RU"/>
              <a:pPr>
                <a:defRPr/>
              </a:pPr>
              <a:t>8</a:t>
            </a:fld>
            <a:endParaRPr lang="ru-RU"/>
          </a:p>
        </p:txBody>
      </p:sp>
      <p:pic>
        <p:nvPicPr>
          <p:cNvPr id="51201" name="Picture 1" descr="D:\БОГОМОЛОВА\материал для буклета на заказ\3 стр  учебный процесс\На уроке информатик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2844" y="285728"/>
            <a:ext cx="3857652" cy="2571768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</p:pic>
      <p:pic>
        <p:nvPicPr>
          <p:cNvPr id="8" name="Рисунок 7" descr="D:\фотографии\19\круглый стол геодезия 19\6e69651f-2899-4aa4-b2f9-3d367d10a8a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4500948"/>
            <a:ext cx="3286148" cy="2285638"/>
          </a:xfrm>
          <a:prstGeom prst="rect">
            <a:avLst/>
          </a:prstGeom>
          <a:noFill/>
        </p:spPr>
      </p:pic>
      <p:pic>
        <p:nvPicPr>
          <p:cNvPr id="51203" name="Picture 3" descr="F:\фотографии и видео\13\ботаника апробация 13\DSC_0254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857356" y="2714620"/>
            <a:ext cx="3857652" cy="2571768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E:\100KM029\PICT0680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29124" y="3429000"/>
            <a:ext cx="435771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00100" y="571480"/>
            <a:ext cx="7869890" cy="998742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 smtClean="0">
                <a:solidFill>
                  <a:srgbClr val="006600"/>
                </a:solidFill>
              </a:rPr>
              <a:t>Кабинеты и лаборатории</a:t>
            </a:r>
            <a:endParaRPr lang="ru-RU" sz="2800" b="1" dirty="0">
              <a:solidFill>
                <a:srgbClr val="006600"/>
              </a:solidFill>
            </a:endParaRPr>
          </a:p>
        </p:txBody>
      </p:sp>
      <p:pic>
        <p:nvPicPr>
          <p:cNvPr id="5" name="Рисунок 4" descr="урок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" y="857232"/>
            <a:ext cx="3429024" cy="34290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5953</TotalTime>
  <Words>361</Words>
  <Application>Microsoft Office PowerPoint</Application>
  <PresentationFormat>Экран (4:3)</PresentationFormat>
  <Paragraphs>96</Paragraphs>
  <Slides>38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  Государственное бюджетное профессиональное образовательное учреждение        «Лубянский лесотехнический колледж» </vt:lpstr>
      <vt:lpstr>Слайд 2</vt:lpstr>
      <vt:lpstr>Слайд 3</vt:lpstr>
      <vt:lpstr>РЕАЛИЗУЕМЫЕ        СПЕЦИАЛЬНОСТИ</vt:lpstr>
      <vt:lpstr>                                     В учебном корпусе</vt:lpstr>
      <vt:lpstr>Слайд 6</vt:lpstr>
      <vt:lpstr>Слайд 7</vt:lpstr>
      <vt:lpstr>Кабинеты и лаборатории</vt:lpstr>
      <vt:lpstr>Кабинеты и лаборатории</vt:lpstr>
      <vt:lpstr>Кабинеты и лаборатории</vt:lpstr>
      <vt:lpstr>Кабинеты и лаборатории</vt:lpstr>
      <vt:lpstr>Кабинеты и лаборатории</vt:lpstr>
      <vt:lpstr>Слайд 13</vt:lpstr>
      <vt:lpstr>Слайд 14</vt:lpstr>
      <vt:lpstr>Слайд 15</vt:lpstr>
      <vt:lpstr>Слайд 16</vt:lpstr>
      <vt:lpstr>Обучение тушению лесных пожаров</vt:lpstr>
      <vt:lpstr>Дополнительная профессия: изготовитель художественных изделий из лозы</vt:lpstr>
      <vt:lpstr>Современная  лесозаготовительная техника</vt:lpstr>
      <vt:lpstr>Слайд 20</vt:lpstr>
      <vt:lpstr>Слайд 21</vt:lpstr>
      <vt:lpstr>Слайд 22</vt:lpstr>
      <vt:lpstr>Слайд 23</vt:lpstr>
      <vt:lpstr>Слайд 24</vt:lpstr>
      <vt:lpstr>Спортивная жизнь колледжа!</vt:lpstr>
      <vt:lpstr>Слайд 26</vt:lpstr>
      <vt:lpstr> В читальном зале библиотеки</vt:lpstr>
      <vt:lpstr> </vt:lpstr>
      <vt:lpstr>Слайд 29</vt:lpstr>
      <vt:lpstr>Слайд 30</vt:lpstr>
      <vt:lpstr> </vt:lpstr>
      <vt:lpstr> </vt:lpstr>
      <vt:lpstr>Слайд 33</vt:lpstr>
      <vt:lpstr>Слайд 34</vt:lpstr>
      <vt:lpstr>ДЕНЬ ВСТРЕЧИ ВЫПУСКНИКОВ ежегодно , вторая  неделя  августа</vt:lpstr>
      <vt:lpstr>Слайд 36</vt:lpstr>
      <vt:lpstr>   Скромная работа лесовода,  свободная от тирании  эгоизма,  незаметно создает счастье отдаленного потомства.   Слава героя и поэта   в сравнении с заслугой лесовода тускнеет. Я хотел   бы  быть лесоводом.                                                                                           Ф.Шиллер 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user123</dc:creator>
  <cp:lastModifiedBy>1</cp:lastModifiedBy>
  <cp:revision>371</cp:revision>
  <dcterms:created xsi:type="dcterms:W3CDTF">2008-08-18T10:01:23Z</dcterms:created>
  <dcterms:modified xsi:type="dcterms:W3CDTF">2022-03-16T12:13:26Z</dcterms:modified>
</cp:coreProperties>
</file>